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272EF-58FA-42FD-B2E2-679819648DB2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5CEF9-47E8-4006-8BF5-0CBACEAFCB3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5CEF9-47E8-4006-8BF5-0CBACEAFCB39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E42465-9418-44AB-A1AC-DE1350733C9C}" type="datetimeFigureOut">
              <a:rPr lang="es-ES" smtClean="0"/>
              <a:pPr/>
              <a:t>04/05/2010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7089D4-57DB-47E1-89CE-A22AA594510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6072206"/>
            <a:ext cx="4257660" cy="357190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Rafael Antonio Tirado Bermúdez</a:t>
            </a:r>
            <a:endParaRPr lang="es-ES" dirty="0"/>
          </a:p>
        </p:txBody>
      </p:sp>
      <p:pic>
        <p:nvPicPr>
          <p:cNvPr id="6" name="5 Imagen" descr="za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72528" cy="376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 descr="zara_joven_2009_2010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4071942"/>
            <a:ext cx="1243580" cy="1566222"/>
          </a:xfrm>
          <a:prstGeom prst="rect">
            <a:avLst/>
          </a:prstGeom>
        </p:spPr>
      </p:pic>
      <p:pic>
        <p:nvPicPr>
          <p:cNvPr id="10" name="9 Imagen" descr="zara-primavera-verano-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4071942"/>
            <a:ext cx="1238242" cy="1617144"/>
          </a:xfrm>
          <a:prstGeom prst="rect">
            <a:avLst/>
          </a:prstGeom>
        </p:spPr>
      </p:pic>
      <p:pic>
        <p:nvPicPr>
          <p:cNvPr id="11" name="10 Imagen" descr="zarati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4071942"/>
            <a:ext cx="942490" cy="1643074"/>
          </a:xfrm>
          <a:prstGeom prst="rect">
            <a:avLst/>
          </a:prstGeom>
        </p:spPr>
      </p:pic>
      <p:sp>
        <p:nvSpPr>
          <p:cNvPr id="12" name="11 Rectángulo">
            <a:hlinkClick r:id="" action="ppaction://hlinkshowjump?jump=endshow" highlightClick="1"/>
            <a:hlinkHover r:id="" action="ppaction://noaction" highlightClick="1"/>
          </p:cNvPr>
          <p:cNvSpPr/>
          <p:nvPr/>
        </p:nvSpPr>
        <p:spPr>
          <a:xfrm>
            <a:off x="6143636" y="5572140"/>
            <a:ext cx="20511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Salir</a:t>
            </a:r>
            <a:endParaRPr lang="es-ES" sz="54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12 Rectángulo">
            <a:hlinkClick r:id="" action="ppaction://hlinkshowjump?jump=nextslide" highlightClick="1"/>
            <a:hlinkHover r:id="" action="ppaction://noaction" highlightClick="1"/>
          </p:cNvPr>
          <p:cNvSpPr/>
          <p:nvPr/>
        </p:nvSpPr>
        <p:spPr>
          <a:xfrm>
            <a:off x="5987030" y="4643446"/>
            <a:ext cx="2414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Inicio</a:t>
            </a:r>
            <a:endParaRPr lang="es-ES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/>
          </a:bodyPr>
          <a:lstStyle/>
          <a:p>
            <a:r>
              <a:rPr lang="es-ES" dirty="0" smtClean="0"/>
              <a:t>Inditex, como sociedad matriz, es responsable de </a:t>
            </a:r>
            <a:r>
              <a:rPr lang="es-ES" dirty="0" smtClean="0"/>
              <a:t>los servicios </a:t>
            </a:r>
            <a:r>
              <a:rPr lang="es-ES" dirty="0" smtClean="0"/>
              <a:t>centrales corporativos, es decir, </a:t>
            </a:r>
            <a:r>
              <a:rPr lang="es-ES" dirty="0" smtClean="0"/>
              <a:t>aquellos que </a:t>
            </a:r>
            <a:r>
              <a:rPr lang="es-ES" dirty="0" smtClean="0"/>
              <a:t>comparten las ocho cadenas y que facilitan </a:t>
            </a:r>
            <a:r>
              <a:rPr lang="es-ES" dirty="0" smtClean="0"/>
              <a:t>el crecimiento </a:t>
            </a:r>
            <a:r>
              <a:rPr lang="es-ES" dirty="0" smtClean="0"/>
              <a:t>internacional, la administración, el </a:t>
            </a:r>
            <a:r>
              <a:rPr lang="es-ES" dirty="0" smtClean="0"/>
              <a:t>uso de </a:t>
            </a:r>
            <a:r>
              <a:rPr lang="es-ES" dirty="0" smtClean="0"/>
              <a:t>tecnología logística, la política general de </a:t>
            </a:r>
            <a:r>
              <a:rPr lang="es-ES" dirty="0" smtClean="0"/>
              <a:t>recursos humanos</a:t>
            </a:r>
            <a:r>
              <a:rPr lang="es-ES" dirty="0" smtClean="0"/>
              <a:t>, los aspectos jurídicos, la </a:t>
            </a:r>
            <a:r>
              <a:rPr lang="es-ES" dirty="0" smtClean="0"/>
              <a:t>capacidad financiera</a:t>
            </a:r>
            <a:r>
              <a:rPr lang="es-ES" dirty="0" smtClean="0"/>
              <a:t>, etc.</a:t>
            </a:r>
          </a:p>
          <a:p>
            <a:endParaRPr lang="es-ES" dirty="0"/>
          </a:p>
        </p:txBody>
      </p:sp>
      <p:sp>
        <p:nvSpPr>
          <p:cNvPr id="6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7858148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929454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Inditex considera las </a:t>
            </a:r>
            <a:r>
              <a:rPr lang="es-ES" dirty="0" smtClean="0"/>
              <a:t>variables social </a:t>
            </a:r>
            <a:r>
              <a:rPr lang="es-ES" dirty="0" smtClean="0"/>
              <a:t>y medioambiental </a:t>
            </a:r>
            <a:r>
              <a:rPr lang="es-ES" dirty="0" smtClean="0"/>
              <a:t>como eje </a:t>
            </a:r>
            <a:r>
              <a:rPr lang="es-ES" dirty="0" smtClean="0"/>
              <a:t>estratégico de su </a:t>
            </a:r>
            <a:r>
              <a:rPr lang="es-ES" dirty="0" smtClean="0"/>
              <a:t>gestión. El </a:t>
            </a:r>
            <a:r>
              <a:rPr lang="es-ES" dirty="0" smtClean="0"/>
              <a:t>crecimiento sostenible, </a:t>
            </a:r>
            <a:r>
              <a:rPr lang="es-ES" dirty="0" smtClean="0"/>
              <a:t>una exigencia </a:t>
            </a:r>
            <a:r>
              <a:rPr lang="es-ES" dirty="0" smtClean="0"/>
              <a:t>de nuestros clientes y </a:t>
            </a:r>
            <a:r>
              <a:rPr lang="es-ES" dirty="0" smtClean="0"/>
              <a:t>de la </a:t>
            </a:r>
            <a:r>
              <a:rPr lang="es-ES" dirty="0" smtClean="0"/>
              <a:t>sociedad en su conjunto, es </a:t>
            </a:r>
            <a:r>
              <a:rPr lang="es-ES" dirty="0" smtClean="0"/>
              <a:t>un valor </a:t>
            </a:r>
            <a:r>
              <a:rPr lang="es-ES" dirty="0" smtClean="0"/>
              <a:t>compartido a nivel </a:t>
            </a:r>
            <a:r>
              <a:rPr lang="es-ES" dirty="0" smtClean="0"/>
              <a:t>interno y </a:t>
            </a:r>
            <a:r>
              <a:rPr lang="es-ES" dirty="0" smtClean="0"/>
              <a:t>que la empresa extiende a </a:t>
            </a:r>
            <a:r>
              <a:rPr lang="es-ES" dirty="0" smtClean="0"/>
              <a:t>sus proveedores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5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929454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UTurnArrow">
            <a:hlinkClick r:id="rId3" action="ppaction://hlinksldjump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7858148" y="5572140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14348" y="100010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ES" b="1" i="1" u="sng" dirty="0" smtClean="0"/>
              <a:t>Empresa</a:t>
            </a:r>
          </a:p>
        </p:txBody>
      </p:sp>
      <p:pic>
        <p:nvPicPr>
          <p:cNvPr id="24" name="23 Imagen" descr="logo_za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1214414" cy="536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" name="25 CuadroTexto"/>
          <p:cNvSpPr txBox="1"/>
          <p:nvPr/>
        </p:nvSpPr>
        <p:spPr>
          <a:xfrm>
            <a:off x="571472" y="1428736"/>
            <a:ext cx="23574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600" dirty="0" smtClean="0">
                <a:hlinkClick r:id="rId4" action="ppaction://hlinksldjump"/>
              </a:rPr>
              <a:t>Corporativo</a:t>
            </a:r>
            <a:endParaRPr lang="es-ES" sz="1600" dirty="0" smtClean="0"/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>
                <a:hlinkClick r:id="rId5" action="ppaction://hlinksldjump"/>
              </a:rPr>
              <a:t>Modelo de Negocio</a:t>
            </a:r>
            <a:endParaRPr lang="es-ES" sz="1600" dirty="0" smtClean="0"/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>
                <a:hlinkClick r:id="rId6" action="ppaction://hlinksldjump"/>
              </a:rPr>
              <a:t>Grupo</a:t>
            </a:r>
            <a:endParaRPr lang="es-ES" sz="1600" dirty="0" smtClean="0"/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>
                <a:hlinkClick r:id="rId7" action="ppaction://hlinksldjump"/>
              </a:rPr>
              <a:t>Responsabilidad social corporativa</a:t>
            </a:r>
            <a:endParaRPr lang="es-ES" sz="16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2786050" y="100010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u="sng" dirty="0" smtClean="0"/>
              <a:t>Corporación</a:t>
            </a:r>
            <a:endParaRPr lang="es-ES" b="1" i="1" u="sng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071802" y="1428736"/>
            <a:ext cx="20717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600" dirty="0" smtClean="0"/>
              <a:t>Puestos</a:t>
            </a:r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Organigrama</a:t>
            </a:r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Organígrafo</a:t>
            </a:r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Mapa de procesos</a:t>
            </a:r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Análisis de cultura</a:t>
            </a:r>
            <a:endParaRPr lang="es-ES" sz="16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4929190" y="100010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u="sng" dirty="0" smtClean="0"/>
              <a:t>Contingencia</a:t>
            </a:r>
            <a:endParaRPr lang="es-ES" b="1" i="1" u="sng" dirty="0"/>
          </a:p>
        </p:txBody>
      </p:sp>
      <p:sp>
        <p:nvSpPr>
          <p:cNvPr id="30" name="29 CuadroTexto"/>
          <p:cNvSpPr txBox="1"/>
          <p:nvPr/>
        </p:nvSpPr>
        <p:spPr>
          <a:xfrm>
            <a:off x="5143504" y="1500174"/>
            <a:ext cx="17859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600" dirty="0" err="1" smtClean="0"/>
              <a:t>Politica</a:t>
            </a:r>
            <a:endParaRPr lang="es-ES" sz="1600" dirty="0" smtClean="0"/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Entorno</a:t>
            </a:r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err="1" smtClean="0"/>
              <a:t>Tecnologia</a:t>
            </a:r>
            <a:endParaRPr lang="es-ES" sz="1600" dirty="0" smtClean="0"/>
          </a:p>
          <a:p>
            <a:endParaRPr lang="es-ES" sz="1600" dirty="0" smtClean="0"/>
          </a:p>
          <a:p>
            <a:pPr>
              <a:buFont typeface="Arial" pitchFamily="34" charset="0"/>
              <a:buChar char="•"/>
            </a:pPr>
            <a:r>
              <a:rPr lang="es-ES" sz="1600" dirty="0" smtClean="0"/>
              <a:t>Estrategia</a:t>
            </a:r>
            <a:endParaRPr lang="es-ES" sz="16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786578" y="78579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u="sng" dirty="0" smtClean="0"/>
              <a:t>Configuración Organizativa</a:t>
            </a:r>
            <a:endParaRPr lang="es-ES" b="1" i="1" u="sng" dirty="0"/>
          </a:p>
        </p:txBody>
      </p:sp>
      <p:sp>
        <p:nvSpPr>
          <p:cNvPr id="11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8001024" y="5643578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6" grpId="0" build="allAtOnce"/>
      <p:bldP spid="28" grpId="0"/>
      <p:bldP spid="28" grpId="1"/>
      <p:bldP spid="30" grpId="0"/>
      <p:bldP spid="3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298" y="1643050"/>
            <a:ext cx="4929222" cy="3357586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Zara es una de las principales empresas de moda internacional. Pertenece a </a:t>
            </a:r>
            <a:r>
              <a:rPr lang="es-ES" dirty="0" smtClean="0">
                <a:hlinkClick r:id="rId3" action="ppaction://hlinksldjump"/>
              </a:rPr>
              <a:t>Inditex</a:t>
            </a:r>
            <a:r>
              <a:rPr lang="es-ES" dirty="0" smtClean="0"/>
              <a:t>, uno de los mayores grupos de distribución del mundo.</a:t>
            </a:r>
          </a:p>
          <a:p>
            <a:r>
              <a:rPr lang="es-ES" dirty="0" smtClean="0"/>
              <a:t>El cliente es el centro de su particular modelo de negocio, que integra diseño, fabricación , distribución y venta, a través de una </a:t>
            </a:r>
            <a:r>
              <a:rPr lang="es-ES" dirty="0" err="1" smtClean="0"/>
              <a:t>ampliia</a:t>
            </a:r>
            <a:r>
              <a:rPr lang="es-ES" dirty="0" smtClean="0"/>
              <a:t> red de tiendas propia.</a:t>
            </a:r>
            <a:endParaRPr lang="es-ES" dirty="0"/>
          </a:p>
        </p:txBody>
      </p:sp>
      <p:sp>
        <p:nvSpPr>
          <p:cNvPr id="4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8001024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" name="5 Imagen" descr="logo_zar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42852"/>
            <a:ext cx="1293403" cy="571504"/>
          </a:xfrm>
          <a:prstGeom prst="rect">
            <a:avLst/>
          </a:prstGeom>
        </p:spPr>
      </p:pic>
      <p:sp>
        <p:nvSpPr>
          <p:cNvPr id="7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929454" y="5643578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El Grupo Inditex reúne a más de un centenar de sociedades vinculadas con las diferentes actividades que conforman el negocio del diseño, la fabricación y la distribución textil.</a:t>
            </a:r>
          </a:p>
          <a:p>
            <a:pPr>
              <a:buNone/>
            </a:pPr>
            <a:r>
              <a:rPr lang="es-ES" dirty="0" smtClean="0"/>
              <a:t>La singularidad de su modelo de gestión, basado en la innovación y la flexibilidad, y los logros alcanzados, han convertido a Inditex en uno de los mayores grupos de distribución de moda.</a:t>
            </a:r>
            <a:endParaRPr lang="es-ES" dirty="0"/>
          </a:p>
        </p:txBody>
      </p:sp>
      <p:sp>
        <p:nvSpPr>
          <p:cNvPr id="5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8001024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7 Imagen" descr="inditex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5143512"/>
            <a:ext cx="2433648" cy="695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715140" y="5643578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El modelo de negocio de Zara se caracteriza por un elevado grado de integración vertical, frente a otros modelos desarrollados por competidores internacionales, en el que se llevan a cabo todas las fases del proceso de la moda: diseño, fabricación, logística y venta en tiendas propias. Cuenta con una estructura flexible y una fuerte orientación al cliente en todas sus áreas de </a:t>
            </a:r>
            <a:r>
              <a:rPr lang="es-ES" dirty="0" err="1" smtClean="0"/>
              <a:t>activdad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4" name="3 Flecha derecha">
            <a:hlinkClick r:id="" action="ppaction://hlinkshowjump?jump=nextslide" highlightClick="1"/>
            <a:hlinkHover r:id="" action="ppaction://noaction" highlightClick="1"/>
          </p:cNvPr>
          <p:cNvSpPr/>
          <p:nvPr/>
        </p:nvSpPr>
        <p:spPr>
          <a:xfrm>
            <a:off x="7858148" y="5572140"/>
            <a:ext cx="85725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858016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5929322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elemento clave de esta </a:t>
            </a:r>
            <a:r>
              <a:rPr lang="es-ES" dirty="0" smtClean="0"/>
              <a:t>organización es </a:t>
            </a:r>
            <a:r>
              <a:rPr lang="es-ES" dirty="0" smtClean="0"/>
              <a:t>la tienda, un espacio de </a:t>
            </a:r>
            <a:r>
              <a:rPr lang="es-ES" dirty="0" smtClean="0"/>
              <a:t>diseño muy </a:t>
            </a:r>
            <a:r>
              <a:rPr lang="es-ES" dirty="0" smtClean="0"/>
              <a:t>cuidado, pensado para </a:t>
            </a:r>
            <a:r>
              <a:rPr lang="es-ES" dirty="0" smtClean="0"/>
              <a:t>hacer confortable </a:t>
            </a:r>
            <a:r>
              <a:rPr lang="es-ES" dirty="0" smtClean="0"/>
              <a:t>el encuentro de </a:t>
            </a:r>
            <a:r>
              <a:rPr lang="es-ES" dirty="0" smtClean="0"/>
              <a:t>los clientes </a:t>
            </a:r>
            <a:r>
              <a:rPr lang="es-ES" dirty="0" smtClean="0"/>
              <a:t>con la moda y en el que </a:t>
            </a:r>
            <a:r>
              <a:rPr lang="es-ES" dirty="0" smtClean="0"/>
              <a:t>se obtiene </a:t>
            </a:r>
            <a:r>
              <a:rPr lang="es-ES" dirty="0" smtClean="0"/>
              <a:t>la información necesaria </a:t>
            </a:r>
            <a:r>
              <a:rPr lang="es-ES" dirty="0" smtClean="0"/>
              <a:t>para modular </a:t>
            </a:r>
            <a:r>
              <a:rPr lang="es-ES" dirty="0" smtClean="0"/>
              <a:t>la oferta de acuerdo con </a:t>
            </a:r>
            <a:r>
              <a:rPr lang="es-ES" dirty="0" smtClean="0"/>
              <a:t>sus demandas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Flecha derecha">
            <a:hlinkClick r:id="" action="ppaction://hlinkshowjump?jump=nextslide" highlightClick="1"/>
            <a:hlinkHover r:id="" action="ppaction://noaction" highlightClick="1"/>
          </p:cNvPr>
          <p:cNvSpPr/>
          <p:nvPr/>
        </p:nvSpPr>
        <p:spPr>
          <a:xfrm>
            <a:off x="7858148" y="5572140"/>
            <a:ext cx="85725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UTurnArrow">
            <a:hlinkClick r:id="rId3" action="ppaction://hlinksldjump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858016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5929322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La clave de este modelo es ser </a:t>
            </a:r>
            <a:r>
              <a:rPr lang="es-ES" dirty="0" smtClean="0"/>
              <a:t>capaz de </a:t>
            </a:r>
            <a:r>
              <a:rPr lang="es-ES" dirty="0" smtClean="0"/>
              <a:t>adaptar la oferta, en el </a:t>
            </a:r>
            <a:r>
              <a:rPr lang="es-ES" dirty="0" smtClean="0"/>
              <a:t>menor tiempo </a:t>
            </a:r>
            <a:r>
              <a:rPr lang="es-ES" dirty="0" smtClean="0"/>
              <a:t>posible, a los deseos de </a:t>
            </a:r>
            <a:r>
              <a:rPr lang="es-ES" dirty="0" smtClean="0"/>
              <a:t>los. </a:t>
            </a:r>
            <a:r>
              <a:rPr lang="es-ES" dirty="0" smtClean="0"/>
              <a:t>Para Inditex el tiempo </a:t>
            </a:r>
            <a:r>
              <a:rPr lang="es-ES" dirty="0" smtClean="0"/>
              <a:t>es el </a:t>
            </a:r>
            <a:r>
              <a:rPr lang="es-ES" dirty="0" smtClean="0"/>
              <a:t>principal factor a considerar, </a:t>
            </a:r>
            <a:r>
              <a:rPr lang="es-ES" dirty="0" smtClean="0"/>
              <a:t>por encima </a:t>
            </a:r>
            <a:r>
              <a:rPr lang="es-ES" dirty="0" smtClean="0"/>
              <a:t>de los costes de </a:t>
            </a:r>
            <a:r>
              <a:rPr lang="es-ES" dirty="0" smtClean="0"/>
              <a:t>producción. La </a:t>
            </a:r>
            <a:r>
              <a:rPr lang="es-ES" dirty="0" smtClean="0"/>
              <a:t>integración vertical permite </a:t>
            </a:r>
            <a:r>
              <a:rPr lang="es-ES" dirty="0" smtClean="0"/>
              <a:t>acortar los </a:t>
            </a:r>
            <a:r>
              <a:rPr lang="es-ES" dirty="0" smtClean="0"/>
              <a:t>plazos y disponer de una </a:t>
            </a:r>
            <a:r>
              <a:rPr lang="es-ES" dirty="0" smtClean="0"/>
              <a:t>gran flexibilidad</a:t>
            </a:r>
            <a:r>
              <a:rPr lang="es-ES" dirty="0" smtClean="0"/>
              <a:t>, con una reducción </a:t>
            </a:r>
            <a:r>
              <a:rPr lang="es-ES" dirty="0" smtClean="0"/>
              <a:t>al mínimo </a:t>
            </a:r>
            <a:r>
              <a:rPr lang="es-ES" dirty="0" smtClean="0"/>
              <a:t>del inventario, </a:t>
            </a:r>
            <a:r>
              <a:rPr lang="es-ES" dirty="0" smtClean="0"/>
              <a:t>disminuyendo al </a:t>
            </a:r>
            <a:r>
              <a:rPr lang="es-ES" dirty="0" smtClean="0"/>
              <a:t>máximo el riesgo moda.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214818"/>
            <a:ext cx="2428892" cy="233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7786710" y="5572140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858016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989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Con el objetivo de particularizar su </a:t>
            </a:r>
            <a:r>
              <a:rPr lang="es-ES" dirty="0" smtClean="0"/>
              <a:t>acercamiento al mercado</a:t>
            </a:r>
            <a:r>
              <a:rPr lang="es-ES" dirty="0" smtClean="0"/>
              <a:t>, Inditex cuenta con ocho </a:t>
            </a:r>
            <a:r>
              <a:rPr lang="es-ES" dirty="0" smtClean="0"/>
              <a:t>cadenas de distribución </a:t>
            </a:r>
            <a:r>
              <a:rPr lang="es-ES" dirty="0" smtClean="0"/>
              <a:t>de moda. Todas ellas </a:t>
            </a:r>
            <a:r>
              <a:rPr lang="es-ES" dirty="0" smtClean="0"/>
              <a:t>comparten un </a:t>
            </a:r>
            <a:r>
              <a:rPr lang="es-ES" dirty="0" smtClean="0"/>
              <a:t>mismo enfoque comercial y de gestión: </a:t>
            </a:r>
            <a:r>
              <a:rPr lang="es-ES" dirty="0" smtClean="0"/>
              <a:t>ser líderes </a:t>
            </a:r>
            <a:r>
              <a:rPr lang="es-ES" dirty="0" smtClean="0"/>
              <a:t>en su segmento a través de un </a:t>
            </a:r>
            <a:r>
              <a:rPr lang="es-ES" dirty="0" smtClean="0"/>
              <a:t>modelo de </a:t>
            </a:r>
            <a:r>
              <a:rPr lang="es-ES" dirty="0" smtClean="0"/>
              <a:t>negocio flexible, así como la vocación </a:t>
            </a:r>
            <a:r>
              <a:rPr lang="es-ES" dirty="0" smtClean="0"/>
              <a:t>de presencia </a:t>
            </a:r>
            <a:r>
              <a:rPr lang="es-ES" dirty="0" smtClean="0"/>
              <a:t>internacional. Sin embargo, cada </a:t>
            </a:r>
            <a:r>
              <a:rPr lang="es-ES" dirty="0" smtClean="0"/>
              <a:t>una de </a:t>
            </a:r>
            <a:r>
              <a:rPr lang="es-ES" dirty="0" smtClean="0"/>
              <a:t>las cadenas cuenta con gran autonomía en </a:t>
            </a:r>
            <a:r>
              <a:rPr lang="es-ES" dirty="0" smtClean="0"/>
              <a:t>la gestión </a:t>
            </a:r>
            <a:r>
              <a:rPr lang="es-ES" dirty="0" smtClean="0"/>
              <a:t>de su negocio. Sus equipos de dirección </a:t>
            </a:r>
            <a:r>
              <a:rPr lang="es-ES" dirty="0" smtClean="0"/>
              <a:t>son independientes </a:t>
            </a:r>
            <a:r>
              <a:rPr lang="es-ES" dirty="0" smtClean="0"/>
              <a:t>en la toma de decisiones </a:t>
            </a:r>
            <a:r>
              <a:rPr lang="es-ES" dirty="0" smtClean="0"/>
              <a:t>comerciales y </a:t>
            </a:r>
            <a:r>
              <a:rPr lang="es-ES" dirty="0" smtClean="0"/>
              <a:t>en la forma en que administran sus recursos</a:t>
            </a:r>
            <a:r>
              <a:rPr lang="es-ES" dirty="0" smtClean="0"/>
              <a:t>.</a:t>
            </a:r>
            <a:endParaRPr lang="es-ES" dirty="0" smtClean="0"/>
          </a:p>
        </p:txBody>
      </p:sp>
      <p:sp>
        <p:nvSpPr>
          <p:cNvPr id="4" name="3 Flecha derecha">
            <a:hlinkClick r:id="" action="ppaction://hlinkshowjump?jump=nextslide" highlightClick="1"/>
            <a:hlinkHover r:id="" action="ppaction://noaction" highlightClick="1"/>
          </p:cNvPr>
          <p:cNvSpPr/>
          <p:nvPr/>
        </p:nvSpPr>
        <p:spPr>
          <a:xfrm>
            <a:off x="7858148" y="5572140"/>
            <a:ext cx="85725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5929322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UTurnArrow">
            <a:hlinkClick r:id="rId3" action="ppaction://hlinksldjump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929454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No obstante, el hecho de pertenecer a un </a:t>
            </a:r>
            <a:r>
              <a:rPr lang="es-ES" dirty="0" smtClean="0"/>
              <a:t>grupo extendido </a:t>
            </a:r>
            <a:r>
              <a:rPr lang="es-ES" dirty="0" smtClean="0"/>
              <a:t>por 74 países les reporta gran </a:t>
            </a:r>
            <a:r>
              <a:rPr lang="es-ES" dirty="0" smtClean="0"/>
              <a:t>número de </a:t>
            </a:r>
            <a:r>
              <a:rPr lang="es-ES" dirty="0" smtClean="0"/>
              <a:t>sinergias organizativas y de gestión </a:t>
            </a:r>
            <a:r>
              <a:rPr lang="es-ES" dirty="0" smtClean="0"/>
              <a:t>del conocimiento</a:t>
            </a:r>
            <a:r>
              <a:rPr lang="es-ES" dirty="0" smtClean="0"/>
              <a:t>. Así, cada equipo gestor </a:t>
            </a:r>
            <a:r>
              <a:rPr lang="es-ES" dirty="0" smtClean="0"/>
              <a:t>puede concentrarse </a:t>
            </a:r>
            <a:r>
              <a:rPr lang="es-ES" dirty="0" smtClean="0"/>
              <a:t>en el desarrollo de su negocio </a:t>
            </a:r>
            <a:r>
              <a:rPr lang="es-ES" dirty="0" smtClean="0"/>
              <a:t>sabiendo que </a:t>
            </a:r>
            <a:r>
              <a:rPr lang="es-ES" dirty="0" smtClean="0"/>
              <a:t>determinados elementos de soporte </a:t>
            </a:r>
            <a:r>
              <a:rPr lang="es-ES" dirty="0" smtClean="0"/>
              <a:t>del mismo están </a:t>
            </a:r>
            <a:r>
              <a:rPr lang="es-ES" dirty="0" smtClean="0"/>
              <a:t>cubiertos por la </a:t>
            </a:r>
            <a:r>
              <a:rPr lang="es-ES" dirty="0" smtClean="0"/>
              <a:t>experiencia acumulada </a:t>
            </a:r>
            <a:r>
              <a:rPr lang="es-ES" dirty="0" smtClean="0"/>
              <a:t>del Grupo.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sp>
        <p:nvSpPr>
          <p:cNvPr id="5" name="4 Flecha derecha">
            <a:hlinkClick r:id="" action="ppaction://hlinkshowjump?jump=nextslide" highlightClick="1"/>
            <a:hlinkHover r:id="" action="ppaction://noaction" highlightClick="1"/>
          </p:cNvPr>
          <p:cNvSpPr/>
          <p:nvPr/>
        </p:nvSpPr>
        <p:spPr>
          <a:xfrm>
            <a:off x="7858148" y="5572140"/>
            <a:ext cx="85725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UTurnArrow">
            <a:hlinkClick r:id="" action="ppaction://hlinkshowjump?jump=previousslide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6858016" y="5643578"/>
            <a:ext cx="857256" cy="857256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Homepage">
            <a:hlinkClick r:id="" action="ppaction://hlinkshowjump?jump=firstslide" highlightClick="1"/>
            <a:hlinkHover r:id="" action="ppaction://noaction" highlightClick="1"/>
          </p:cNvPr>
          <p:cNvSpPr>
            <a:spLocks noEditPoints="1" noChangeArrowheads="1"/>
          </p:cNvSpPr>
          <p:nvPr/>
        </p:nvSpPr>
        <p:spPr bwMode="auto">
          <a:xfrm>
            <a:off x="5929322" y="5572140"/>
            <a:ext cx="714380" cy="85725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232</TotalTime>
  <Words>611</Words>
  <Application>Microsoft Office PowerPoint</Application>
  <PresentationFormat>Presentación en pantalla (4:3)</PresentationFormat>
  <Paragraphs>53</Paragraphs>
  <Slides>11</Slides>
  <Notes>11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Aspecto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ZARA</dc:title>
  <dc:creator>Rafael Tirado</dc:creator>
  <cp:lastModifiedBy>Rafael Tirado</cp:lastModifiedBy>
  <cp:revision>24</cp:revision>
  <dcterms:created xsi:type="dcterms:W3CDTF">2010-05-02T15:02:55Z</dcterms:created>
  <dcterms:modified xsi:type="dcterms:W3CDTF">2010-05-04T21:15:34Z</dcterms:modified>
</cp:coreProperties>
</file>